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FFB"/>
    <a:srgbClr val="4AD214"/>
    <a:srgbClr val="50EC18"/>
    <a:srgbClr val="00000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24" autoAdjust="0"/>
  </p:normalViewPr>
  <p:slideViewPr>
    <p:cSldViewPr snapToGrid="0">
      <p:cViewPr varScale="1">
        <p:scale>
          <a:sx n="74" d="100"/>
          <a:sy n="74" d="100"/>
        </p:scale>
        <p:origin x="576" y="90"/>
      </p:cViewPr>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t>07.02.2023</a:t>
            </a:fld>
            <a:endParaRPr lang="ru-RU"/>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4"/>
            <a:ext cx="2971800"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706327F-9E2C-49E1-BFF1-D6AB0EB4E3B0}" type="slidenum">
              <a:rPr lang="ru-RU" smtClean="0"/>
              <a:t>‹#›</a:t>
            </a:fld>
            <a:endParaRPr lang="ru-RU"/>
          </a:p>
        </p:txBody>
      </p:sp>
    </p:spTree>
    <p:extLst>
      <p:ext uri="{BB962C8B-B14F-4D97-AF65-F5344CB8AC3E}">
        <p14:creationId xmlns:p14="http://schemas.microsoft.com/office/powerpoint/2010/main"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31" name="Graphic 30">
            <a:extLst>
              <a:ext uri="{FF2B5EF4-FFF2-40B4-BE49-F238E27FC236}">
                <a16:creationId xmlns="" xmlns:a16="http://schemas.microsoft.com/office/drawing/2014/main" id="{600ECAF2-0587-4773-A8C1-4D6880FB46E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 xmlns:a16="http://schemas.microsoft.com/office/drawing/2014/main"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 xmlns:a16="http://schemas.microsoft.com/office/drawing/2014/main"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 xmlns:a16="http://schemas.microsoft.com/office/drawing/2014/main"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 xmlns:a16="http://schemas.microsoft.com/office/drawing/2014/main"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 xmlns:a16="http://schemas.microsoft.com/office/drawing/2014/main"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 xmlns:a16="http://schemas.microsoft.com/office/drawing/2014/main"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 xmlns:a16="http://schemas.microsoft.com/office/drawing/2014/main"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 xmlns:a16="http://schemas.microsoft.com/office/drawing/2014/main"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 xmlns:a16="http://schemas.microsoft.com/office/drawing/2014/main"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 xmlns:a16="http://schemas.microsoft.com/office/drawing/2014/main"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2" name="Title 1">
            <a:extLst>
              <a:ext uri="{FF2B5EF4-FFF2-40B4-BE49-F238E27FC236}">
                <a16:creationId xmlns="" xmlns:a16="http://schemas.microsoft.com/office/drawing/2014/main"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 xmlns:a16="http://schemas.microsoft.com/office/drawing/2014/main"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 xmlns:a16="http://schemas.microsoft.com/office/drawing/2014/main"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8940" y="-1397790"/>
            <a:ext cx="7778006" cy="8953500"/>
          </a:xfrm>
          <a:prstGeom prst="rect">
            <a:avLst/>
          </a:prstGeom>
        </p:spPr>
      </p:pic>
      <p:sp>
        <p:nvSpPr>
          <p:cNvPr id="2" name="Title 1">
            <a:extLst>
              <a:ext uri="{FF2B5EF4-FFF2-40B4-BE49-F238E27FC236}">
                <a16:creationId xmlns="" xmlns:a16="http://schemas.microsoft.com/office/drawing/2014/main"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 xmlns:a16="http://schemas.microsoft.com/office/drawing/2014/main"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 xmlns:a16="http://schemas.microsoft.com/office/drawing/2014/main"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 xmlns:a16="http://schemas.microsoft.com/office/drawing/2014/main"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 xmlns:a16="http://schemas.microsoft.com/office/drawing/2014/main"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 xmlns:a16="http://schemas.microsoft.com/office/drawing/2014/main"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 xmlns:a16="http://schemas.microsoft.com/office/drawing/2014/main"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 xmlns:a16="http://schemas.microsoft.com/office/drawing/2014/main"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 xmlns:a16="http://schemas.microsoft.com/office/drawing/2014/main"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 xmlns:a16="http://schemas.microsoft.com/office/drawing/2014/main"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25099050"/>
      </p:ext>
    </p:extLst>
  </p:cSld>
  <p:clrMapOvr>
    <a:masterClrMapping/>
  </p:clrMapOvr>
  <p:extLst>
    <p:ext uri="{DCECCB84-F9BA-43D5-87BE-67443E8EF086}">
      <p15:sldGuideLst xmlns:p15="http://schemas.microsoft.com/office/powerpoint/2012/main">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 xmlns:a16="http://schemas.microsoft.com/office/drawing/2014/main"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 xmlns:a16="http://schemas.microsoft.com/office/drawing/2014/main"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709215473"/>
      </p:ext>
    </p:extLst>
  </p:cSld>
  <p:clrMapOvr>
    <a:masterClrMapping/>
  </p:clrMapOvr>
  <p:extLst>
    <p:ext uri="{DCECCB84-F9BA-43D5-87BE-67443E8EF086}">
      <p15:sldGuideLst xmlns:p15="http://schemas.microsoft.com/office/powerpoint/2012/main">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 xmlns:a16="http://schemas.microsoft.com/office/drawing/2014/main"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 xmlns:a16="http://schemas.microsoft.com/office/drawing/2014/main"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 xmlns:a16="http://schemas.microsoft.com/office/drawing/2014/main"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158211560"/>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 xmlns:a16="http://schemas.microsoft.com/office/drawing/2014/main"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 xmlns:a16="http://schemas.microsoft.com/office/drawing/2014/main"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 xmlns:a16="http://schemas.microsoft.com/office/drawing/2014/main"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 xmlns:a16="http://schemas.microsoft.com/office/drawing/2014/main"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 xmlns:a16="http://schemas.microsoft.com/office/drawing/2014/main"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 xmlns:a16="http://schemas.microsoft.com/office/drawing/2014/main"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 xmlns:a16="http://schemas.microsoft.com/office/drawing/2014/main"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 xmlns:a16="http://schemas.microsoft.com/office/drawing/2014/main"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 xmlns:a16="http://schemas.microsoft.com/office/drawing/2014/main"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 xmlns:a16="http://schemas.microsoft.com/office/drawing/2014/main"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 xmlns:a16="http://schemas.microsoft.com/office/drawing/2014/main"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 xmlns:a16="http://schemas.microsoft.com/office/drawing/2014/main"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 xmlns:a16="http://schemas.microsoft.com/office/drawing/2014/main"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 xmlns:a16="http://schemas.microsoft.com/office/drawing/2014/main"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 xmlns:a16="http://schemas.microsoft.com/office/drawing/2014/main"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 xmlns:a16="http://schemas.microsoft.com/office/drawing/2014/main"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 xmlns:a16="http://schemas.microsoft.com/office/drawing/2014/main"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 xmlns:a16="http://schemas.microsoft.com/office/drawing/2014/main"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 xmlns:a16="http://schemas.microsoft.com/office/drawing/2014/main"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 xmlns:a16="http://schemas.microsoft.com/office/drawing/2014/main"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 xmlns:a16="http://schemas.microsoft.com/office/drawing/2014/main"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33900524"/>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 xmlns:a16="http://schemas.microsoft.com/office/drawing/2014/main"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 xmlns:a16="http://schemas.microsoft.com/office/drawing/2014/main"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 xmlns:a16="http://schemas.microsoft.com/office/drawing/2014/main"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 xmlns:a16="http://schemas.microsoft.com/office/drawing/2014/main"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 xmlns:a16="http://schemas.microsoft.com/office/drawing/2014/main"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 xmlns:a16="http://schemas.microsoft.com/office/drawing/2014/main"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 xmlns:a16="http://schemas.microsoft.com/office/drawing/2014/main"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 xmlns:a16="http://schemas.microsoft.com/office/drawing/2014/main"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 xmlns:a16="http://schemas.microsoft.com/office/drawing/2014/main"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 xmlns:a16="http://schemas.microsoft.com/office/drawing/2014/main"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 xmlns:a16="http://schemas.microsoft.com/office/drawing/2014/main"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 xmlns:a16="http://schemas.microsoft.com/office/drawing/2014/main"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 xmlns:a16="http://schemas.microsoft.com/office/drawing/2014/main"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 xmlns:a16="http://schemas.microsoft.com/office/drawing/2014/main"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 xmlns:a16="http://schemas.microsoft.com/office/drawing/2014/main"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 xmlns:a16="http://schemas.microsoft.com/office/drawing/2014/main"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 xmlns:a16="http://schemas.microsoft.com/office/drawing/2014/main"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 xmlns:a16="http://schemas.microsoft.com/office/drawing/2014/main"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 xmlns:a16="http://schemas.microsoft.com/office/drawing/2014/main"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 xmlns:a16="http://schemas.microsoft.com/office/drawing/2014/main"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 xmlns:a16="http://schemas.microsoft.com/office/drawing/2014/main"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52641558"/>
      </p:ext>
    </p:extLst>
  </p:cSld>
  <p:clrMapOvr>
    <a:masterClrMapping/>
  </p:clrMapOvr>
  <p:extLst>
    <p:ext uri="{DCECCB84-F9BA-43D5-87BE-67443E8EF086}">
      <p15:sldGuideLst xmlns:p15="http://schemas.microsoft.com/office/powerpoint/2012/main">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 xmlns:a16="http://schemas.microsoft.com/office/drawing/2014/main"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 xmlns:a16="http://schemas.microsoft.com/office/drawing/2014/main"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 xmlns:a16="http://schemas.microsoft.com/office/drawing/2014/main"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 xmlns:a16="http://schemas.microsoft.com/office/drawing/2014/main"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 xmlns:a16="http://schemas.microsoft.com/office/drawing/2014/main"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 xmlns:a16="http://schemas.microsoft.com/office/drawing/2014/main"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 xmlns:a16="http://schemas.microsoft.com/office/drawing/2014/main"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 xmlns:a16="http://schemas.microsoft.com/office/drawing/2014/main"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24" y="231565"/>
            <a:ext cx="2773481" cy="973781"/>
          </a:xfrm>
          <a:prstGeom prst="rect">
            <a:avLst/>
          </a:prstGeom>
        </p:spPr>
      </p:pic>
      <p:pic>
        <p:nvPicPr>
          <p:cNvPr id="10"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 xmlns:a16="http://schemas.microsoft.com/office/drawing/2014/main"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val="143702455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 xmlns:a16="http://schemas.microsoft.com/office/drawing/2014/main"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a:t>
            </a:r>
            <a:r>
              <a:rPr lang="ru-RU" sz="1350" b="1" dirty="0" smtClean="0">
                <a:solidFill>
                  <a:schemeClr val="tx2">
                    <a:lumMod val="50000"/>
                  </a:schemeClr>
                </a:solidFill>
                <a:cs typeface="Times New Roman" panose="02020603050405020304" pitchFamily="18" charset="0"/>
              </a:rPr>
              <a:t>5 (пяти) рабочих дней </a:t>
            </a:r>
            <a:r>
              <a:rPr lang="ru-RU" sz="1350" b="1" dirty="0">
                <a:solidFill>
                  <a:schemeClr val="tx2">
                    <a:lumMod val="50000"/>
                  </a:schemeClr>
                </a:solidFill>
                <a:cs typeface="Times New Roman" panose="02020603050405020304" pitchFamily="18" charset="0"/>
              </a:rPr>
              <a:t>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 xmlns:a16="http://schemas.microsoft.com/office/drawing/2014/main"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 xmlns:a16="http://schemas.microsoft.com/office/drawing/2014/main"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 xmlns:a16="http://schemas.microsoft.com/office/drawing/2014/main" id="{FF1B7714-0703-4461-805A-654F2C5E10F4}"/>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val="1419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 xmlns:a16="http://schemas.microsoft.com/office/drawing/2014/main"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 xmlns:a16="http://schemas.microsoft.com/office/drawing/2014/main" id="{79CADF8E-E5BE-425A-A060-B6DF645098E5}"/>
              </a:ext>
            </a:extLst>
          </p:cNvPr>
          <p:cNvPicPr>
            <a:picLocks noChangeAspect="1"/>
          </p:cNvPicPr>
          <p:nvPr/>
        </p:nvPicPr>
        <p:blipFill>
          <a:blip r:embed="rId4">
            <a:extLst>
              <a:ext uri="{96DAC541-7B7A-43D3-8B79-37D633B846F1}">
                <asvg:svgBlip xmlns="" xmlns:asvg="http://schemas.microsoft.com/office/drawing/2016/SVG/main"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16">
            <a:extLst>
              <a:ext uri="{96DAC541-7B7A-43D3-8B79-37D633B846F1}">
                <asvg:svgBlip xmlns="" xmlns:asvg="http://schemas.microsoft.com/office/drawing/2016/SVG/main"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14463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 xmlns:a16="http://schemas.microsoft.com/office/drawing/2014/main" id="{802ACB02-81E4-E72C-E54B-84FA2E68D847}"/>
              </a:ext>
            </a:extLst>
          </p:cNvPr>
          <p:cNvPicPr>
            <a:picLocks noChangeAspect="1"/>
          </p:cNvPicPr>
          <p:nvPr/>
        </p:nvPicPr>
        <p:blipFill>
          <a:blip r:embed="rId3">
            <a:extLst>
              <a:ext uri="{96DAC541-7B7A-43D3-8B79-37D633B846F1}">
                <asvg:svgBlip xmlns="" xmlns:asvg="http://schemas.microsoft.com/office/drawing/2016/SVG/main"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 xmlns:a16="http://schemas.microsoft.com/office/drawing/2014/main"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 xmlns:a16="http://schemas.microsoft.com/office/drawing/2014/main"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 xmlns:a16="http://schemas.microsoft.com/office/drawing/2014/main"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 xmlns:a16="http://schemas.microsoft.com/office/drawing/2014/main" id="{9C55D448-9139-44E3-16D2-2F7A9C4BDDC0}"/>
              </a:ext>
            </a:extLst>
          </p:cNvPr>
          <p:cNvPicPr>
            <a:picLocks noChangeAspect="1"/>
          </p:cNvPicPr>
          <p:nvPr/>
        </p:nvPicPr>
        <p:blipFill>
          <a:blip r:embed="rId30">
            <a:extLst>
              <a:ext uri="{96DAC541-7B7A-43D3-8B79-37D633B846F1}">
                <asvg:svgBlip xmlns="" xmlns:asvg="http://schemas.microsoft.com/office/drawing/2016/SVG/main"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 xmlns:a16="http://schemas.microsoft.com/office/drawing/2014/main"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 xmlns:a16="http://schemas.microsoft.com/office/drawing/2014/main"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 xmlns:a16="http://schemas.microsoft.com/office/drawing/2014/main"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 xmlns:a16="http://schemas.microsoft.com/office/drawing/2014/main"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val="26846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 xmlns:a16="http://schemas.microsoft.com/office/drawing/2014/main" id="{D118C81C-D70E-45BF-9CB8-ABBD91CDE692}"/>
              </a:ext>
            </a:extLst>
          </p:cNvPr>
          <p:cNvSpPr>
            <a:spLocks noGrp="1"/>
          </p:cNvSpPr>
          <p:nvPr>
            <p:ph type="title"/>
          </p:nvPr>
        </p:nvSpPr>
        <p:spPr>
          <a:xfrm>
            <a:off x="4171168" y="1664459"/>
            <a:ext cx="7483904" cy="1087050"/>
          </a:xfrm>
        </p:spPr>
        <p:txBody>
          <a:bodyPr>
            <a:noAutofit/>
          </a:bodyPr>
          <a:lstStyle/>
          <a:p>
            <a:pPr algn="just"/>
            <a:r>
              <a:rPr lang="ru-RU" sz="16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 xmlns:a16="http://schemas.microsoft.com/office/drawing/2014/main" id="{0D6F023E-58A9-4A2A-A1A7-21FDE151E179}"/>
              </a:ext>
            </a:extLst>
          </p:cNvPr>
          <p:cNvSpPr txBox="1">
            <a:spLocks/>
          </p:cNvSpPr>
          <p:nvPr/>
        </p:nvSpPr>
        <p:spPr>
          <a:xfrm>
            <a:off x="3853762" y="2808881"/>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эксплуатацию</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Федерации**</a:t>
            </a:r>
          </a:p>
        </p:txBody>
      </p:sp>
      <p:pic>
        <p:nvPicPr>
          <p:cNvPr id="28" name="Рисунок 27">
            <a:extLst>
              <a:ext uri="{FF2B5EF4-FFF2-40B4-BE49-F238E27FC236}">
                <a16:creationId xmlns="" xmlns:a16="http://schemas.microsoft.com/office/drawing/2014/main"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 xmlns:a16="http://schemas.microsoft.com/office/drawing/2014/main"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3" y="1925003"/>
            <a:ext cx="2418074"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endParaRPr lang="ru-RU"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 xmlns:a16="http://schemas.microsoft.com/office/drawing/2014/main" id="{D4319F33-57F7-4966-867F-B7ED455EF483}"/>
              </a:ext>
            </a:extLst>
          </p:cNvPr>
          <p:cNvSpPr/>
          <p:nvPr/>
        </p:nvSpPr>
        <p:spPr>
          <a:xfrm>
            <a:off x="623400" y="3923836"/>
            <a:ext cx="2392840"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a:t>
            </a:r>
            <a:endParaRPr lang="ru-RU" b="1" dirty="0">
              <a:solidFill>
                <a:schemeClr val="accent1">
                  <a:lumMod val="50000"/>
                </a:schemeClr>
              </a:solidFill>
            </a:endParaRPr>
          </a:p>
        </p:txBody>
      </p:sp>
      <p:sp>
        <p:nvSpPr>
          <p:cNvPr id="18" name="Скругленный прямоугольник 33">
            <a:extLst>
              <a:ext uri="{FF2B5EF4-FFF2-40B4-BE49-F238E27FC236}">
                <a16:creationId xmlns="" xmlns:a16="http://schemas.microsoft.com/office/drawing/2014/main"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 xmlns:a16="http://schemas.microsoft.com/office/drawing/2014/main"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 xmlns:a16="http://schemas.microsoft.com/office/drawing/2014/main"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 xmlns:a16="http://schemas.microsoft.com/office/drawing/2014/main" id="{846517DD-5A7C-4297-93D9-CD9F401546CF}"/>
              </a:ext>
            </a:extLst>
          </p:cNvPr>
          <p:cNvPicPr>
            <a:picLocks noChangeAspect="1"/>
          </p:cNvPicPr>
          <p:nvPr/>
        </p:nvPicPr>
        <p:blipFill>
          <a:blip r:embed="rId5">
            <a:extLst>
              <a:ext uri="{96DAC541-7B7A-43D3-8B79-37D633B846F1}">
                <asvg:svgBlip xmlns="" xmlns:asvg="http://schemas.microsoft.com/office/drawing/2016/SVG/main"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 xmlns:a16="http://schemas.microsoft.com/office/drawing/2014/main" id="{A400D451-9F61-420E-8E98-B424D3153A2F}"/>
              </a:ext>
            </a:extLst>
          </p:cNvPr>
          <p:cNvPicPr>
            <a:picLocks noChangeAspect="1"/>
          </p:cNvPicPr>
          <p:nvPr/>
        </p:nvPicPr>
        <p:blipFill>
          <a:blip r:embed="rId80">
            <a:extLst>
              <a:ext uri="{96DAC541-7B7A-43D3-8B79-37D633B846F1}">
                <asvg:svgBlip xmlns="" xmlns:asvg="http://schemas.microsoft.com/office/drawing/2016/SVG/main"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 xmlns:a16="http://schemas.microsoft.com/office/drawing/2014/main"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val="291173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 xmlns:a16="http://schemas.microsoft.com/office/drawing/2014/main"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solidFill>
                  <a:schemeClr val="bg2">
                    <a:lumMod val="25000"/>
                  </a:schemeClr>
                </a:solidFill>
                <a:cs typeface="Times New Roman" panose="02020603050405020304" pitchFamily="18" charset="0"/>
              </a:rPr>
              <a:t>Получить </a:t>
            </a:r>
            <a:r>
              <a:rPr lang="ru-RU" sz="1600" dirty="0">
                <a:solidFill>
                  <a:schemeClr val="bg2">
                    <a:lumMod val="25000"/>
                  </a:schemeClr>
                </a:solidFill>
                <a:cs typeface="Times New Roman" panose="02020603050405020304" pitchFamily="18" charset="0"/>
              </a:rPr>
              <a:t>услугу по государственной регистрации прав собственности на территории Российской Федерации возможно в </a:t>
            </a:r>
            <a:r>
              <a:rPr lang="ru-RU" sz="1600" dirty="0" smtClean="0">
                <a:solidFill>
                  <a:schemeClr val="bg2">
                    <a:lumMod val="25000"/>
                  </a:schemeClr>
                </a:solidFill>
                <a:cs typeface="Times New Roman" panose="02020603050405020304" pitchFamily="18" charset="0"/>
              </a:rPr>
              <a:t>офисах </a:t>
            </a:r>
            <a:r>
              <a:rPr lang="ru-RU" sz="1600" dirty="0">
                <a:solidFill>
                  <a:schemeClr val="bg2">
                    <a:lumMod val="25000"/>
                  </a:schemeClr>
                </a:solidFill>
                <a:cs typeface="Times New Roman" panose="02020603050405020304" pitchFamily="18" charset="0"/>
              </a:rPr>
              <a:t>многофункциональных центров предоставления государственных и муниципальных </a:t>
            </a:r>
            <a:r>
              <a:rPr lang="ru-RU" sz="1600" dirty="0" smtClean="0">
                <a:solidFill>
                  <a:schemeClr val="bg2">
                    <a:lumMod val="25000"/>
                  </a:schemeClr>
                </a:solidFill>
                <a:cs typeface="Times New Roman" panose="02020603050405020304" pitchFamily="18" charset="0"/>
              </a:rPr>
              <a:t>услуг, а </a:t>
            </a:r>
            <a:r>
              <a:rPr lang="ru-RU" sz="1600" dirty="0">
                <a:solidFill>
                  <a:schemeClr val="bg2">
                    <a:lumMod val="25000"/>
                  </a:schemeClr>
                </a:solidFill>
                <a:cs typeface="Times New Roman" panose="02020603050405020304" pitchFamily="18" charset="0"/>
              </a:rPr>
              <a:t>также в электронном </a:t>
            </a:r>
            <a:r>
              <a:rPr lang="ru-RU" sz="1600" dirty="0" smtClean="0">
                <a:solidFill>
                  <a:schemeClr val="bg2">
                    <a:lumMod val="25000"/>
                  </a:schemeClr>
                </a:solidFill>
                <a:cs typeface="Times New Roman" panose="02020603050405020304" pitchFamily="18" charset="0"/>
              </a:rPr>
              <a:t>виде </a:t>
            </a:r>
            <a:r>
              <a:rPr lang="ru-RU" sz="1600" dirty="0">
                <a:solidFill>
                  <a:schemeClr val="bg2">
                    <a:lumMod val="25000"/>
                  </a:schemeClr>
                </a:solidFill>
                <a:cs typeface="Times New Roman" panose="02020603050405020304" pitchFamily="18" charset="0"/>
              </a:rPr>
              <a:t>на портале услуг Росреестра </a:t>
            </a:r>
            <a:r>
              <a:rPr lang="en-US" sz="1600" u="sng" dirty="0">
                <a:solidFill>
                  <a:schemeClr val="bg2">
                    <a:lumMod val="25000"/>
                  </a:schemeClr>
                </a:solidFill>
                <a:cs typeface="Times New Roman" panose="02020603050405020304" pitchFamily="18" charset="0"/>
              </a:rPr>
              <a:t>https://rosreestr.gov.ru/eservices/services/</a:t>
            </a:r>
            <a:r>
              <a:rPr lang="ru-RU" sz="1600" u="sng" dirty="0" smtClean="0">
                <a:solidFill>
                  <a:schemeClr val="bg2">
                    <a:lumMod val="25000"/>
                  </a:schemeClr>
                </a:solidFill>
                <a:cs typeface="Times New Roman" panose="02020603050405020304" pitchFamily="18" charset="0"/>
              </a:rPr>
              <a:t>.</a:t>
            </a:r>
            <a:r>
              <a:rPr lang="ru-RU" sz="1600" dirty="0">
                <a:solidFill>
                  <a:schemeClr val="bg2">
                    <a:lumMod val="25000"/>
                  </a:schemeClr>
                </a:solidFill>
                <a:cs typeface="Times New Roman" panose="02020603050405020304" pitchFamily="18" charset="0"/>
              </a:rPr>
              <a:t> </a:t>
            </a:r>
            <a:endParaRPr lang="ru-RU" sz="1600" dirty="0" smtClean="0">
              <a:solidFill>
                <a:schemeClr val="bg2">
                  <a:lumMod val="25000"/>
                </a:schemeClr>
              </a:solidFill>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a:ext>
          </a:extLst>
        </p:spPr>
      </p:pic>
      <p:pic>
        <p:nvPicPr>
          <p:cNvPr id="10" name="Graphic 415">
            <a:extLst>
              <a:ext uri="{FF2B5EF4-FFF2-40B4-BE49-F238E27FC236}">
                <a16:creationId xmlns="" xmlns:a16="http://schemas.microsoft.com/office/drawing/2014/main" id="{ED2A3B9D-8C48-4531-A4CB-5EC3ECCE88A0}"/>
              </a:ext>
            </a:extLst>
          </p:cNvPr>
          <p:cNvPicPr>
            <a:picLocks noChangeAspect="1"/>
          </p:cNvPicPr>
          <p:nvPr/>
        </p:nvPicPr>
        <p:blipFill>
          <a:blip r:embed="rId5">
            <a:extLst>
              <a:ext uri="{96DAC541-7B7A-43D3-8B79-37D633B846F1}">
                <asvg:svgBlip xmlns="" xmlns:asvg="http://schemas.microsoft.com/office/drawing/2016/SVG/main"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 xmlns:a16="http://schemas.microsoft.com/office/drawing/2014/main" id="{5E643A85-3362-0619-2073-44E908909624}"/>
              </a:ext>
            </a:extLst>
          </p:cNvPr>
          <p:cNvPicPr>
            <a:picLocks noChangeAspect="1"/>
          </p:cNvPicPr>
          <p:nvPr/>
        </p:nvPicPr>
        <p:blipFill>
          <a:blip r:embed="rId126">
            <a:extLst>
              <a:ext uri="{96DAC541-7B7A-43D3-8B79-37D633B846F1}">
                <asvg:svgBlip xmlns="" xmlns:asvg="http://schemas.microsoft.com/office/drawing/2016/SVG/main"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val="372157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 xmlns:a16="http://schemas.microsoft.com/office/drawing/2014/main"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 xmlns:a16="http://schemas.microsoft.com/office/drawing/2014/main"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 xmlns:a16="http://schemas.microsoft.com/office/drawing/2014/main"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 xmlns:a16="http://schemas.microsoft.com/office/drawing/2014/main"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 xmlns:a16="http://schemas.microsoft.com/office/drawing/2014/main"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 xmlns:a16="http://schemas.microsoft.com/office/drawing/2014/main"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 xmlns:a16="http://schemas.microsoft.com/office/drawing/2014/main"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 xmlns:a16="http://schemas.microsoft.com/office/drawing/2014/main"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 xmlns:a16="http://schemas.microsoft.com/office/drawing/2014/main"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 xmlns:a16="http://schemas.microsoft.com/office/drawing/2014/main" id="{35847239-A00F-4C6E-9DFC-24699C399D01}"/>
              </a:ext>
            </a:extLst>
          </p:cNvPr>
          <p:cNvPicPr>
            <a:picLocks noChangeAspect="1"/>
          </p:cNvPicPr>
          <p:nvPr/>
        </p:nvPicPr>
        <p:blipFill>
          <a:blip r:embed="rId3">
            <a:extLst>
              <a:ext uri="{96DAC541-7B7A-43D3-8B79-37D633B846F1}">
                <asvg:svgBlip xmlns="" xmlns:asvg="http://schemas.microsoft.com/office/drawing/2016/SVG/main"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val="57022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5628</TotalTime>
  <Words>776</Words>
  <Application>Microsoft Office PowerPoint</Application>
  <PresentationFormat>Широкоэкранный</PresentationFormat>
  <Paragraphs>76</Paragraphs>
  <Slides>7</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Segoe UI Symbol</vt:lpstr>
      <vt:lpstr>Times New Roman</vt:lpstr>
      <vt:lpstr>Wingdings</vt:lpstr>
      <vt:lpstr>Office Theme</vt:lpstr>
      <vt:lpstr>Презентация PowerPoint</vt:lpstr>
      <vt:lpstr>ПАМЯТКА порядка государственной регистрации прав собственности</vt:lpstr>
      <vt:lpstr>Презентация PowerPoint</vt:lpstr>
      <vt:lpstr>К кому обратится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Презентация PowerPoint</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User</cp:lastModifiedBy>
  <cp:revision>516</cp:revision>
  <cp:lastPrinted>2022-09-06T05:58:04Z</cp:lastPrinted>
  <dcterms:created xsi:type="dcterms:W3CDTF">2022-02-04T13:37:44Z</dcterms:created>
  <dcterms:modified xsi:type="dcterms:W3CDTF">2023-02-07T08:28:09Z</dcterms:modified>
</cp:coreProperties>
</file>